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78" r:id="rId3"/>
    <p:sldId id="275" r:id="rId4"/>
    <p:sldId id="273" r:id="rId5"/>
    <p:sldId id="274" r:id="rId6"/>
    <p:sldId id="271" r:id="rId7"/>
    <p:sldId id="270" r:id="rId8"/>
    <p:sldId id="277" r:id="rId9"/>
    <p:sldId id="267" r:id="rId10"/>
    <p:sldId id="268" r:id="rId11"/>
    <p:sldId id="276" r:id="rId12"/>
    <p:sldId id="269" r:id="rId13"/>
    <p:sldId id="272" r:id="rId14"/>
    <p:sldId id="257" r:id="rId15"/>
    <p:sldId id="258" r:id="rId16"/>
    <p:sldId id="260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3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8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97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1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61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37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51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7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4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0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9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3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bla-pbl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inkcybis.com/flfbla-liv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1182-EFE1-4742-99C0-96F454205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740" y="477391"/>
            <a:ext cx="8574622" cy="4937368"/>
          </a:xfrm>
        </p:spPr>
        <p:txBody>
          <a:bodyPr>
            <a:normAutofit/>
          </a:bodyPr>
          <a:lstStyle/>
          <a:p>
            <a:r>
              <a:rPr lang="en-US" b="1" dirty="0">
                <a:latin typeface="Corbel"/>
              </a:rPr>
              <a:t>FBLA District 8​​</a:t>
            </a:r>
            <a:br>
              <a:rPr lang="en-US" b="1" dirty="0">
                <a:latin typeface="Corbel"/>
                <a:ea typeface="Corbel"/>
                <a:cs typeface="Corbel"/>
              </a:rPr>
            </a:br>
            <a:r>
              <a:rPr lang="en-US" b="1" dirty="0">
                <a:latin typeface="Corbel"/>
              </a:rPr>
              <a:t>Advisers Meeting</a:t>
            </a:r>
            <a:r>
              <a:rPr lang="en-US" b="1" dirty="0">
                <a:latin typeface="Corbel"/>
                <a:ea typeface="Corbel"/>
                <a:cs typeface="Corbel"/>
              </a:rPr>
              <a:t>​</a:t>
            </a:r>
            <a:br>
              <a:rPr lang="en-US" b="1" dirty="0">
                <a:latin typeface="Corbel"/>
                <a:ea typeface="Corbel"/>
                <a:cs typeface="Corbel"/>
              </a:rPr>
            </a:br>
            <a:r>
              <a:rPr lang="en-US" b="1" dirty="0">
                <a:latin typeface="Corbel"/>
              </a:rPr>
              <a:t>8/3/20</a:t>
            </a:r>
            <a:r>
              <a:rPr lang="en-US" b="1" dirty="0">
                <a:latin typeface="Corbel"/>
                <a:ea typeface="Corbel"/>
                <a:cs typeface="Corbel"/>
              </a:rPr>
              <a:t>​</a:t>
            </a:r>
            <a:br>
              <a:rPr lang="en-US" b="1" dirty="0">
                <a:latin typeface="Corbel"/>
                <a:ea typeface="Corbel"/>
                <a:cs typeface="Corbel"/>
              </a:rPr>
            </a:br>
            <a:r>
              <a:rPr lang="en-US" b="1" dirty="0">
                <a:latin typeface="Corbel"/>
              </a:rPr>
              <a:t>11:00am</a:t>
            </a:r>
            <a:br>
              <a:rPr lang="en-US" b="1" dirty="0">
                <a:latin typeface="Corbel"/>
              </a:rPr>
            </a:br>
            <a:r>
              <a:rPr lang="en-US" b="1" dirty="0"/>
              <a:t>Welcome Back!</a:t>
            </a:r>
          </a:p>
        </p:txBody>
      </p:sp>
    </p:spTree>
    <p:extLst>
      <p:ext uri="{BB962C8B-B14F-4D97-AF65-F5344CB8AC3E}">
        <p14:creationId xmlns:p14="http://schemas.microsoft.com/office/powerpoint/2010/main" val="2842625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A3EF-9D00-45A9-9D1C-E2347D2F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National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3AE2B-7C97-4718-8A74-7108D16DE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972" y="2010507"/>
            <a:ext cx="10018713" cy="3124201"/>
          </a:xfrm>
        </p:spPr>
        <p:txBody>
          <a:bodyPr>
            <a:normAutofit/>
          </a:bodyPr>
          <a:lstStyle/>
          <a:p>
            <a:r>
              <a:rPr lang="en-US" sz="4000" b="1" dirty="0">
                <a:hlinkClick r:id="rId2"/>
              </a:rPr>
              <a:t>Aspire</a:t>
            </a:r>
            <a:endParaRPr lang="en-US" sz="4000" b="1"/>
          </a:p>
          <a:p>
            <a:pPr marL="0" indent="0">
              <a:buNone/>
            </a:pPr>
            <a:r>
              <a:rPr lang="en-US" sz="4000" b="1" dirty="0"/>
              <a:t> Logo package is out on the National Website</a:t>
            </a:r>
          </a:p>
        </p:txBody>
      </p:sp>
    </p:spTree>
    <p:extLst>
      <p:ext uri="{BB962C8B-B14F-4D97-AF65-F5344CB8AC3E}">
        <p14:creationId xmlns:p14="http://schemas.microsoft.com/office/powerpoint/2010/main" val="165415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5255-DB26-45C9-8C6C-45AAA237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Membership Dues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42C3-BF75-4522-9B9C-CF7C8C61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National Dues = $6</a:t>
            </a:r>
          </a:p>
          <a:p>
            <a:r>
              <a:rPr lang="en-US" sz="3200" dirty="0"/>
              <a:t>State Dues = $4</a:t>
            </a:r>
          </a:p>
          <a:p>
            <a:r>
              <a:rPr lang="en-US" sz="3200" dirty="0"/>
              <a:t>District Dues = $3</a:t>
            </a:r>
            <a:endParaRPr lang="en-US" sz="3200" b="1" dirty="0"/>
          </a:p>
          <a:p>
            <a:r>
              <a:rPr lang="en-US" sz="3200" dirty="0"/>
              <a:t>Chapter Dues = 7</a:t>
            </a:r>
          </a:p>
          <a:p>
            <a:r>
              <a:rPr lang="en-US" sz="3200" dirty="0">
                <a:ea typeface="+mn-lt"/>
                <a:cs typeface="+mn-lt"/>
              </a:rPr>
              <a:t>Students paying online (talk to your bookkeepers)</a:t>
            </a:r>
          </a:p>
          <a:p>
            <a:r>
              <a:rPr lang="en-US" sz="3200" dirty="0">
                <a:ea typeface="+mn-lt"/>
                <a:cs typeface="+mn-lt"/>
              </a:rPr>
              <a:t>Chapters sending checks to district</a:t>
            </a:r>
            <a:endParaRPr lang="en-US" sz="3200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79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91EA-CF41-4D3B-87A3-64819C5F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District 8 – Virtual Recruitment</a:t>
            </a:r>
            <a:endParaRPr lang="en-US" sz="4800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5CB6F-7664-4EDA-B504-4548EC38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21523"/>
            <a:ext cx="10018713" cy="3569677"/>
          </a:xfrm>
        </p:spPr>
        <p:txBody>
          <a:bodyPr>
            <a:normAutofit/>
          </a:bodyPr>
          <a:lstStyle/>
          <a:p>
            <a:r>
              <a:rPr lang="en-US" sz="4400" dirty="0"/>
              <a:t>Website - </a:t>
            </a:r>
          </a:p>
          <a:p>
            <a:r>
              <a:rPr lang="en-US" sz="4400" dirty="0"/>
              <a:t>Twitter – Hillsborough FBLA District 8 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91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C29B-4ABB-446E-9239-24612B9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Monthly Webinars?</a:t>
            </a:r>
            <a:br>
              <a:rPr lang="en-US" sz="4800" b="1"/>
            </a:br>
            <a:r>
              <a:rPr lang="en-US" sz="4800" b="1"/>
              <a:t>District meetings?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74CE-230D-4CBE-830A-F225E72A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Record 10-15 minutes video</a:t>
            </a:r>
          </a:p>
          <a:p>
            <a:r>
              <a:rPr lang="en-US"/>
              <a:t>Post them on the website, twitter</a:t>
            </a:r>
          </a:p>
        </p:txBody>
      </p:sp>
    </p:spTree>
    <p:extLst>
      <p:ext uri="{BB962C8B-B14F-4D97-AF65-F5344CB8AC3E}">
        <p14:creationId xmlns:p14="http://schemas.microsoft.com/office/powerpoint/2010/main" val="114420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581-3738-46E1-B302-8F52F9D5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 Leadership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D800-A9CC-4016-B1D1-DA30D58CA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National - Might be one in Daytona but it is still TBD - November</a:t>
            </a:r>
          </a:p>
          <a:p>
            <a:r>
              <a:rPr lang="en-US" sz="3200" dirty="0"/>
              <a:t>State - Discussions are being held for a Virtual Fall Leadership Conference in October.  </a:t>
            </a:r>
          </a:p>
        </p:txBody>
      </p:sp>
    </p:spTree>
    <p:extLst>
      <p:ext uri="{BB962C8B-B14F-4D97-AF65-F5344CB8AC3E}">
        <p14:creationId xmlns:p14="http://schemas.microsoft.com/office/powerpoint/2010/main" val="396423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3718-9973-4724-9660-4A17D870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Leadership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68A7-4BB5-44C1-9A87-C1E45AFEF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b="1" dirty="0"/>
              <a:t>Tentative</a:t>
            </a:r>
          </a:p>
          <a:p>
            <a:pPr lvl="1"/>
            <a:r>
              <a:rPr lang="en-US" sz="2800" dirty="0"/>
              <a:t>March 25 – 28</a:t>
            </a:r>
          </a:p>
          <a:p>
            <a:pPr lvl="1"/>
            <a:r>
              <a:rPr lang="en-US" sz="2800" dirty="0"/>
              <a:t>Hilton Orlando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0169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C5F0-CE38-4C50-9808-58346BC7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National Leadership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987F-BD3E-471A-BDF5-E7CBFDE7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218" y="2104291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Tentative</a:t>
            </a:r>
            <a:endParaRPr lang="en-US" b="1" dirty="0"/>
          </a:p>
          <a:p>
            <a:r>
              <a:rPr lang="en-US" sz="3600" dirty="0"/>
              <a:t>June 29 – July 2  – Anaheim, CA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F4F0-0202-431B-9172-97811DB2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Changes to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05F94-715B-4A46-AAA0-FF7E199F0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69404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New Event – </a:t>
            </a:r>
            <a:r>
              <a:rPr lang="en-US" b="1" i="1" dirty="0"/>
              <a:t>Supply Chain Management</a:t>
            </a:r>
            <a:r>
              <a:rPr lang="en-US" dirty="0"/>
              <a:t> – Objective test, individual event</a:t>
            </a:r>
          </a:p>
          <a:p>
            <a:r>
              <a:rPr lang="en-US" dirty="0"/>
              <a:t>New Event – </a:t>
            </a:r>
            <a:r>
              <a:rPr lang="en-US" b="1" i="1" dirty="0"/>
              <a:t>Introduction to Event Planning</a:t>
            </a:r>
            <a:r>
              <a:rPr lang="en-US" dirty="0"/>
              <a:t> – 9</a:t>
            </a:r>
            <a:r>
              <a:rPr lang="en-US" baseline="30000" dirty="0"/>
              <a:t>th</a:t>
            </a:r>
            <a:r>
              <a:rPr lang="en-US" dirty="0"/>
              <a:t>/10</a:t>
            </a:r>
            <a:r>
              <a:rPr lang="en-US" baseline="30000" dirty="0"/>
              <a:t>th</a:t>
            </a:r>
            <a:r>
              <a:rPr lang="en-US" dirty="0"/>
              <a:t> grade event, individual/team event, preliminary round objective test, final round role- play</a:t>
            </a:r>
          </a:p>
          <a:p>
            <a:r>
              <a:rPr lang="en-US" dirty="0"/>
              <a:t>Modification – changed the name of Hospitality Management to </a:t>
            </a:r>
            <a:r>
              <a:rPr lang="en-US" b="1" i="1" dirty="0"/>
              <a:t>Hospitality and Event Management</a:t>
            </a:r>
          </a:p>
          <a:p>
            <a:r>
              <a:rPr lang="en-US" dirty="0"/>
              <a:t>Modification – changed Social Media Campaign to </a:t>
            </a:r>
            <a:r>
              <a:rPr lang="en-US" b="1" i="1" dirty="0"/>
              <a:t>Introduction to Social Media Strategy </a:t>
            </a:r>
            <a:r>
              <a:rPr lang="en-US" dirty="0"/>
              <a:t>– 9</a:t>
            </a:r>
            <a:r>
              <a:rPr lang="en-US" baseline="30000" dirty="0"/>
              <a:t>th</a:t>
            </a:r>
            <a:r>
              <a:rPr lang="en-US" dirty="0"/>
              <a:t>/10</a:t>
            </a:r>
            <a:r>
              <a:rPr lang="en-US" baseline="30000" dirty="0"/>
              <a:t>th</a:t>
            </a:r>
            <a:r>
              <a:rPr lang="en-US" dirty="0"/>
              <a:t> grade event, individual/team event, topic posted on website, preliminary round presentation for all competitors at NLC</a:t>
            </a:r>
          </a:p>
          <a:p>
            <a:r>
              <a:rPr lang="en-US" dirty="0"/>
              <a:t>New Event –</a:t>
            </a:r>
            <a:r>
              <a:rPr lang="en-US" b="1" dirty="0"/>
              <a:t> </a:t>
            </a:r>
            <a:r>
              <a:rPr lang="en-US" b="1" i="1" dirty="0"/>
              <a:t>Social Media Strategies</a:t>
            </a:r>
            <a:r>
              <a:rPr lang="en-US" i="1" dirty="0"/>
              <a:t> </a:t>
            </a:r>
            <a:r>
              <a:rPr lang="en-US" dirty="0"/>
              <a:t>– individual/team event, topic posted on website, preliminary round presentation for all competitors at NLC</a:t>
            </a:r>
          </a:p>
        </p:txBody>
      </p:sp>
    </p:spTree>
    <p:extLst>
      <p:ext uri="{BB962C8B-B14F-4D97-AF65-F5344CB8AC3E}">
        <p14:creationId xmlns:p14="http://schemas.microsoft.com/office/powerpoint/2010/main" val="296049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AA78-FB34-4167-AB14-488F83BA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Changes to Events, cont</a:t>
            </a:r>
            <a:r>
              <a:rPr 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B53A3-A8B2-4E05-B8C5-408D20D2A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505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Retired Event – </a:t>
            </a:r>
            <a:r>
              <a:rPr lang="en-US" b="1" i="1" dirty="0"/>
              <a:t>Emerging Business Issues</a:t>
            </a:r>
          </a:p>
          <a:p>
            <a:r>
              <a:rPr lang="en-US" dirty="0"/>
              <a:t>Modification -  </a:t>
            </a:r>
            <a:r>
              <a:rPr lang="en-US" b="1" i="1" dirty="0"/>
              <a:t>Sales Presentation </a:t>
            </a:r>
            <a:r>
              <a:rPr lang="en-US" dirty="0"/>
              <a:t>will now be an individual/team event</a:t>
            </a:r>
          </a:p>
          <a:p>
            <a:r>
              <a:rPr lang="en-US" dirty="0"/>
              <a:t>Modification –</a:t>
            </a:r>
            <a:r>
              <a:rPr lang="en-US" b="1" i="1" dirty="0"/>
              <a:t> Digital Video Production and Public Service Announcement </a:t>
            </a:r>
            <a:r>
              <a:rPr lang="en-US" dirty="0"/>
              <a:t>– these videos must be original content; competitors may not use previously published video clips in the videos they submit for competition</a:t>
            </a:r>
          </a:p>
          <a:p>
            <a:r>
              <a:rPr lang="en-US" dirty="0"/>
              <a:t>Modification – changed name of Global Business to</a:t>
            </a:r>
            <a:r>
              <a:rPr lang="en-US" b="1" i="1" dirty="0"/>
              <a:t> International Business</a:t>
            </a:r>
          </a:p>
          <a:p>
            <a:r>
              <a:rPr lang="en-US" dirty="0"/>
              <a:t>Modification – changed name of Networking Concepts to </a:t>
            </a:r>
            <a:r>
              <a:rPr lang="en-US" b="1" i="1" dirty="0"/>
              <a:t>Networking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913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8E4F-A3AD-4D7E-AD9A-71BE4AC7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D8 - Schools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8496-50B0-413C-84C1-4DA291C63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141" y="1975338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Armwood, Bowers-Whitley, Freedom, King, Middleton, Plant City, Strawberry Crest, TBT, Wharton, Liberty, Sligh, Williams, Young, Sulphur Springs, Woodson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Rodgers, Benito, Bartels, Greco</a:t>
            </a:r>
          </a:p>
        </p:txBody>
      </p:sp>
    </p:spTree>
    <p:extLst>
      <p:ext uri="{BB962C8B-B14F-4D97-AF65-F5344CB8AC3E}">
        <p14:creationId xmlns:p14="http://schemas.microsoft.com/office/powerpoint/2010/main" val="312243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9169-7C0B-401D-BB5E-3ED52B30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/>
              <a:t>State Awards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B868-2E67-482C-84C1-DF5C92BDD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110" y="1307122"/>
            <a:ext cx="10018713" cy="4437185"/>
          </a:xfrm>
        </p:spPr>
        <p:txBody>
          <a:bodyPr/>
          <a:lstStyle/>
          <a:p>
            <a:r>
              <a:rPr lang="en-US" b="1" dirty="0"/>
              <a:t>The FBLA State Awards Ceremony video is still available.    </a:t>
            </a:r>
            <a:r>
              <a:rPr lang="en-US" b="1" dirty="0">
                <a:hlinkClick r:id="rId2"/>
              </a:rPr>
              <a:t>http://www.thinkcybis.com/flfbla-live/</a:t>
            </a:r>
            <a:endParaRPr lang="en-US" b="1" dirty="0">
              <a:ea typeface="+mn-lt"/>
              <a:cs typeface="+mn-lt"/>
            </a:endParaRP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1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3F79-B970-4916-9FE2-494C9581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9647"/>
            <a:ext cx="10018713" cy="123678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Congratulations! - State Winners </a:t>
            </a:r>
            <a:br>
              <a:rPr lang="en-US" b="1" dirty="0"/>
            </a:br>
            <a:r>
              <a:rPr lang="en-US" b="1"/>
              <a:t>State - 443           Chapters – 15 </a:t>
            </a:r>
            <a:r>
              <a:rPr lang="en-US" b="1">
                <a:ea typeface="+mj-lt"/>
                <a:cs typeface="+mj-lt"/>
              </a:rPr>
              <a:t>     D8 – 104 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7398C-F13C-4B3C-BE43-9605EDE14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772507"/>
            <a:ext cx="10785362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/>
              <a:t>King HS –</a:t>
            </a:r>
            <a:r>
              <a:rPr lang="en-US" sz="2800" b="1"/>
              <a:t> 26 Awards</a:t>
            </a:r>
            <a:r>
              <a:rPr lang="en-US" sz="2800"/>
              <a:t> – Debra Mosley</a:t>
            </a:r>
          </a:p>
          <a:p>
            <a:r>
              <a:rPr lang="en-US" sz="2800"/>
              <a:t>Freedom HS – </a:t>
            </a:r>
            <a:r>
              <a:rPr lang="en-US" sz="2800" b="1"/>
              <a:t>4 Awards</a:t>
            </a:r>
            <a:r>
              <a:rPr lang="en-US" sz="2800"/>
              <a:t> – Brian Nanns</a:t>
            </a:r>
          </a:p>
          <a:p>
            <a:r>
              <a:rPr lang="en-US" sz="2800"/>
              <a:t>Liberty MS – </a:t>
            </a:r>
            <a:r>
              <a:rPr lang="en-US" sz="2800" b="1"/>
              <a:t>9 Awards </a:t>
            </a:r>
            <a:r>
              <a:rPr lang="en-US" sz="2800"/>
              <a:t>– Daisy Questell</a:t>
            </a:r>
          </a:p>
          <a:p>
            <a:r>
              <a:rPr lang="en-US" sz="2800"/>
              <a:t>Middleton HS – </a:t>
            </a:r>
            <a:r>
              <a:rPr lang="en-US" sz="2800" b="1"/>
              <a:t>37 Awards</a:t>
            </a:r>
            <a:r>
              <a:rPr lang="en-US" sz="2800"/>
              <a:t> – Olutayo Akinrefon</a:t>
            </a:r>
          </a:p>
          <a:p>
            <a:r>
              <a:rPr lang="en-US" sz="2800"/>
              <a:t>Strawberry Crest HS – </a:t>
            </a:r>
            <a:r>
              <a:rPr lang="en-US" sz="2800" b="1"/>
              <a:t>11 Awards</a:t>
            </a:r>
            <a:r>
              <a:rPr lang="en-US" sz="2800"/>
              <a:t> – Jasmine Lane</a:t>
            </a:r>
          </a:p>
          <a:p>
            <a:r>
              <a:rPr lang="en-US" sz="2800"/>
              <a:t>Sulphur Springs K-8 – </a:t>
            </a:r>
            <a:r>
              <a:rPr lang="en-US" sz="2800" b="1"/>
              <a:t>1 Award – </a:t>
            </a:r>
            <a:r>
              <a:rPr lang="en-US" sz="2800"/>
              <a:t>Danielle Atherton-Bonner</a:t>
            </a:r>
          </a:p>
          <a:p>
            <a:r>
              <a:rPr lang="en-US" sz="2800"/>
              <a:t>Wharton HS – </a:t>
            </a:r>
            <a:r>
              <a:rPr lang="en-US" sz="2800" b="1"/>
              <a:t>1 Award – </a:t>
            </a:r>
            <a:r>
              <a:rPr lang="en-US" sz="2800"/>
              <a:t>Erika Chisholm</a:t>
            </a:r>
          </a:p>
          <a:p>
            <a:r>
              <a:rPr lang="en-US" sz="2800"/>
              <a:t>Williams IB – </a:t>
            </a:r>
            <a:r>
              <a:rPr lang="en-US" sz="2800" b="1"/>
              <a:t>15 Awards – </a:t>
            </a:r>
            <a:r>
              <a:rPr lang="en-US" sz="2800"/>
              <a:t>TeShanna Rayner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8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EAA4-AC4C-4194-AC5D-B29E54A1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More State Awards</a:t>
            </a:r>
            <a:endParaRPr lang="en-US" b="1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08DC4BD-37A8-49E9-8209-23183A57EAC1}"/>
              </a:ext>
            </a:extLst>
          </p:cNvPr>
          <p:cNvSpPr txBox="1"/>
          <p:nvPr/>
        </p:nvSpPr>
        <p:spPr>
          <a:xfrm>
            <a:off x="1582617" y="2215662"/>
            <a:ext cx="10386645" cy="42165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800" b="1" dirty="0"/>
              <a:t> Shruti </a:t>
            </a:r>
            <a:r>
              <a:rPr lang="en-US" sz="2800" b="1" dirty="0" err="1"/>
              <a:t>Shivan</a:t>
            </a:r>
            <a:r>
              <a:rPr lang="en-US" sz="2800" dirty="0"/>
              <a:t>, State Officer</a:t>
            </a:r>
            <a:r>
              <a:rPr lang="en-US" sz="2800" dirty="0">
                <a:ea typeface="+mn-lt"/>
                <a:cs typeface="+mn-lt"/>
              </a:rPr>
              <a:t> - Region IV VP</a:t>
            </a:r>
            <a:r>
              <a:rPr lang="en-US" sz="2800" dirty="0"/>
              <a:t> - King HS</a:t>
            </a:r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Aditi Mishra</a:t>
            </a:r>
            <a:r>
              <a:rPr lang="en-US" sz="2800" dirty="0"/>
              <a:t> - Beau </a:t>
            </a:r>
            <a:r>
              <a:rPr lang="en-US" sz="2800" dirty="0" err="1"/>
              <a:t>Schenecker</a:t>
            </a:r>
            <a:r>
              <a:rPr lang="en-US" sz="2800" dirty="0"/>
              <a:t> Leadership Scholarship - $2,500 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Aditi Mishra</a:t>
            </a:r>
            <a:r>
              <a:rPr lang="en-US" sz="2800"/>
              <a:t> – Who's Who in FBLA - King HS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Lead Program Silver Level Award</a:t>
            </a:r>
          </a:p>
          <a:p>
            <a:r>
              <a:rPr lang="en-US" sz="2800"/>
              <a:t>           22 members – Liberty MS</a:t>
            </a:r>
            <a:endParaRPr lang="en-US" sz="2800" dirty="0"/>
          </a:p>
          <a:p>
            <a:endParaRPr lang="en-US" sz="3600" dirty="0"/>
          </a:p>
          <a:p>
            <a:pPr algn="ctr"/>
            <a:endParaRPr lang="en-US" sz="3600" b="1" dirty="0">
              <a:solidFill>
                <a:srgbClr val="FF0000"/>
              </a:solidFill>
              <a:latin typeface="Cooper Black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59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622F-867A-4A03-8E6D-756CC50B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National Awards</a:t>
            </a:r>
            <a:br>
              <a:rPr lang="en-US" sz="6000" b="1" dirty="0"/>
            </a:br>
            <a:r>
              <a:rPr lang="en-US" sz="6000" b="1" dirty="0"/>
              <a:t>Florida - 88      D8 – 31</a:t>
            </a:r>
            <a:br>
              <a:rPr lang="en-US" sz="6000" b="1" dirty="0"/>
            </a:b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FB8FF-1640-4244-9E9D-71C7F3A5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602" y="1951891"/>
            <a:ext cx="10018713" cy="3124201"/>
          </a:xfrm>
        </p:spPr>
        <p:txBody>
          <a:bodyPr>
            <a:normAutofit/>
          </a:bodyPr>
          <a:lstStyle/>
          <a:p>
            <a:endParaRPr lang="en-US" sz="4400" b="1" dirty="0"/>
          </a:p>
          <a:p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FE34F-6FB2-415A-B59D-9C1737431E29}"/>
              </a:ext>
            </a:extLst>
          </p:cNvPr>
          <p:cNvSpPr txBox="1"/>
          <p:nvPr/>
        </p:nvSpPr>
        <p:spPr>
          <a:xfrm>
            <a:off x="1623849" y="2451538"/>
            <a:ext cx="975885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King HS</a:t>
            </a:r>
            <a:r>
              <a:rPr lang="en-US" sz="2800"/>
              <a:t> – 7</a:t>
            </a:r>
            <a:endParaRPr lang="en-US" sz="2800" dirty="0"/>
          </a:p>
          <a:p>
            <a:r>
              <a:rPr lang="en-US" sz="2800" b="1"/>
              <a:t>Middleton HS</a:t>
            </a:r>
            <a:r>
              <a:rPr lang="en-US" sz="2800"/>
              <a:t> – 14</a:t>
            </a:r>
            <a:endParaRPr lang="en-US" sz="2800" dirty="0"/>
          </a:p>
          <a:p>
            <a:r>
              <a:rPr lang="en-US" sz="2800" b="1"/>
              <a:t>Strawberry Crest  HS</a:t>
            </a:r>
            <a:r>
              <a:rPr lang="en-US" sz="2800"/>
              <a:t> – 5</a:t>
            </a:r>
            <a:endParaRPr lang="en-US" sz="2800" dirty="0"/>
          </a:p>
          <a:p>
            <a:r>
              <a:rPr lang="en-US" sz="2800" b="1"/>
              <a:t>Williams MS </a:t>
            </a:r>
            <a:r>
              <a:rPr lang="en-US" sz="2800"/>
              <a:t>– 4</a:t>
            </a:r>
            <a:endParaRPr lang="en-US" sz="2800" dirty="0"/>
          </a:p>
          <a:p>
            <a:r>
              <a:rPr lang="en-US" sz="2800" b="1"/>
              <a:t>Liberty MS </a:t>
            </a:r>
            <a:r>
              <a:rPr lang="en-US" sz="2800"/>
              <a:t>– 1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/>
              <a:t>Lead Program Gold Level Award</a:t>
            </a:r>
          </a:p>
          <a:p>
            <a:r>
              <a:rPr lang="en-US" sz="2800"/>
              <a:t>22 members – Liberty 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044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6D7E-3CA7-46DB-95F1-FBAE91CC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20" y="125083"/>
            <a:ext cx="10018713" cy="1263769"/>
          </a:xfrm>
        </p:spPr>
        <p:txBody>
          <a:bodyPr/>
          <a:lstStyle/>
          <a:p>
            <a:r>
              <a:rPr lang="en-US" b="1"/>
              <a:t>District 8 Officers Update</a:t>
            </a:r>
          </a:p>
        </p:txBody>
      </p:sp>
      <p:pic>
        <p:nvPicPr>
          <p:cNvPr id="4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E77A4DD-F201-4AD1-9507-9D69506F3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9724" y="1793076"/>
            <a:ext cx="4814308" cy="3569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E36D6C-5E7B-412E-B5B3-4CDE6DE4B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96545"/>
              </p:ext>
            </p:extLst>
          </p:nvPr>
        </p:nvGraphicFramePr>
        <p:xfrm>
          <a:off x="2012830" y="1193320"/>
          <a:ext cx="4747396" cy="4922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21411">
                  <a:extLst>
                    <a:ext uri="{9D8B030D-6E8A-4147-A177-3AD203B41FA5}">
                      <a16:colId xmlns:a16="http://schemas.microsoft.com/office/drawing/2014/main" val="3488581018"/>
                    </a:ext>
                  </a:extLst>
                </a:gridCol>
                <a:gridCol w="2425985">
                  <a:extLst>
                    <a:ext uri="{9D8B030D-6E8A-4147-A177-3AD203B41FA5}">
                      <a16:colId xmlns:a16="http://schemas.microsoft.com/office/drawing/2014/main" val="2247297065"/>
                    </a:ext>
                  </a:extLst>
                </a:gridCol>
              </a:tblGrid>
              <a:tr h="939799">
                <a:tc>
                  <a:txBody>
                    <a:bodyPr/>
                    <a:lstStyle/>
                    <a:p>
                      <a:r>
                        <a:rPr lang="en-US" sz="2400" dirty="0"/>
                        <a:t>Ojas</a:t>
                      </a:r>
                    </a:p>
                    <a:p>
                      <a:pPr lvl="0">
                        <a:buNone/>
                      </a:pPr>
                      <a:r>
                        <a:rPr lang="en-US" sz="2400" dirty="0"/>
                        <a:t>President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89702"/>
                  </a:ext>
                </a:extLst>
              </a:tr>
              <a:tr h="939799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Asa</a:t>
                      </a:r>
                    </a:p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Vice-President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elearning</a:t>
                      </a:r>
                      <a:endParaRPr lang="en-US" b="1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90546"/>
                  </a:ext>
                </a:extLst>
              </a:tr>
              <a:tr h="363415">
                <a:tc>
                  <a:txBody>
                    <a:bodyPr/>
                    <a:lstStyle/>
                    <a:p>
                      <a:r>
                        <a:rPr lang="en-US" sz="24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Ysabella</a:t>
                      </a:r>
                      <a:endParaRPr lang="en-US" sz="2400" b="1" kern="1200" dirty="0" err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Virtual/No FBLA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36003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Varun</a:t>
                      </a:r>
                    </a:p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Secretary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elearning</a:t>
                      </a:r>
                      <a:endParaRPr lang="en-US" b="1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5321"/>
                  </a:ext>
                </a:extLst>
              </a:tr>
              <a:tr h="63304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Ananya</a:t>
                      </a:r>
                    </a:p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Reporter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32745"/>
                  </a:ext>
                </a:extLst>
              </a:tr>
              <a:tr h="939799"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en-US" sz="2400" b="1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Saketh</a:t>
                      </a:r>
                      <a:endParaRPr lang="en-US" sz="2400" b="1" kern="1200" dirty="0" err="1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l" defTabSz="457200" rtl="0" eaLnBrk="1" latinLnBrk="0" hangingPunct="1">
                        <a:buNone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err="1"/>
                        <a:t>elearning</a:t>
                      </a:r>
                      <a:endParaRPr lang="en-US" b="1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70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69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9B97-9F80-4B51-8BEE-101FB248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District Theme and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22D2-3041-48DE-B8B9-4D5CB218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372" y="1611922"/>
            <a:ext cx="10018713" cy="3124201"/>
          </a:xfrm>
        </p:spPr>
        <p:txBody>
          <a:bodyPr/>
          <a:lstStyle/>
          <a:p>
            <a:r>
              <a:rPr lang="en-US" b="1" dirty="0"/>
              <a:t>Theme</a:t>
            </a:r>
            <a:r>
              <a:rPr lang="en-US" dirty="0"/>
              <a:t> – Destined for Greatness</a:t>
            </a:r>
          </a:p>
          <a:p>
            <a:r>
              <a:rPr lang="en-US" b="1" dirty="0"/>
              <a:t>Project </a:t>
            </a:r>
            <a:r>
              <a:rPr lang="en-US" dirty="0"/>
              <a:t>– District T-shirts to benefit the district and the Baldomero Lopez </a:t>
            </a:r>
            <a:r>
              <a:rPr lang="en-US"/>
              <a:t>Veterans Nursing Home - Tentative</a:t>
            </a:r>
          </a:p>
        </p:txBody>
      </p:sp>
    </p:spTree>
    <p:extLst>
      <p:ext uri="{BB962C8B-B14F-4D97-AF65-F5344CB8AC3E}">
        <p14:creationId xmlns:p14="http://schemas.microsoft.com/office/powerpoint/2010/main" val="375233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97C8-2C60-4139-BAF3-F1199301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Theme and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B0F26-4D96-477F-8669-CFA27881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State Theme </a:t>
            </a:r>
            <a:r>
              <a:rPr lang="en-US" sz="3600"/>
              <a:t>- Reimagine Tomorrow </a:t>
            </a:r>
          </a:p>
          <a:p>
            <a:r>
              <a:rPr lang="en-US" sz="3600" b="1"/>
              <a:t>State Project</a:t>
            </a:r>
            <a:r>
              <a:rPr lang="en-US" sz="3600"/>
              <a:t> - March of Dimes </a:t>
            </a:r>
          </a:p>
          <a:p>
            <a:r>
              <a:rPr lang="en-US" sz="3600" b="1"/>
              <a:t>Activity Goal</a:t>
            </a:r>
            <a:r>
              <a:rPr lang="en-US" sz="3600"/>
              <a:t> – Keep Florida Beautiful; fall date and February date</a:t>
            </a:r>
          </a:p>
        </p:txBody>
      </p:sp>
    </p:spTree>
    <p:extLst>
      <p:ext uri="{BB962C8B-B14F-4D97-AF65-F5344CB8AC3E}">
        <p14:creationId xmlns:p14="http://schemas.microsoft.com/office/powerpoint/2010/main" val="2572277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417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Cooper Black</vt:lpstr>
      <vt:lpstr>Corbel</vt:lpstr>
      <vt:lpstr>Parallax</vt:lpstr>
      <vt:lpstr>FBLA District 8​​ Advisers Meeting​ 8/3/20​ 11:00am Welcome Back!</vt:lpstr>
      <vt:lpstr>D8 - Schools</vt:lpstr>
      <vt:lpstr>State Awards</vt:lpstr>
      <vt:lpstr>Congratulations! - State Winners  State - 443           Chapters – 15      D8 – 104 </vt:lpstr>
      <vt:lpstr>More State Awards</vt:lpstr>
      <vt:lpstr>National Awards Florida - 88      D8 – 31 </vt:lpstr>
      <vt:lpstr>District 8 Officers Update</vt:lpstr>
      <vt:lpstr>District Theme and Project</vt:lpstr>
      <vt:lpstr>State Theme and Project</vt:lpstr>
      <vt:lpstr>National Theme</vt:lpstr>
      <vt:lpstr>Membership Dues</vt:lpstr>
      <vt:lpstr>District 8 – Virtual Recruitment</vt:lpstr>
      <vt:lpstr>Monthly Webinars? District meetings?</vt:lpstr>
      <vt:lpstr>Fall Leadership Conference</vt:lpstr>
      <vt:lpstr>State Leadership Conference</vt:lpstr>
      <vt:lpstr>National Leadership Conference</vt:lpstr>
      <vt:lpstr>Changes to Events</vt:lpstr>
      <vt:lpstr>Changes to Events,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Florida FBLA</dc:title>
  <dc:creator>Catrina Hunzeker</dc:creator>
  <cp:lastModifiedBy>Deborah Mosley</cp:lastModifiedBy>
  <cp:revision>584</cp:revision>
  <dcterms:created xsi:type="dcterms:W3CDTF">2020-07-28T18:21:25Z</dcterms:created>
  <dcterms:modified xsi:type="dcterms:W3CDTF">2020-08-06T16:07:45Z</dcterms:modified>
</cp:coreProperties>
</file>